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3" r:id="rId2"/>
    <p:sldId id="304" r:id="rId3"/>
    <p:sldId id="305" r:id="rId4"/>
    <p:sldId id="309" r:id="rId5"/>
    <p:sldId id="306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0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853"/>
  </p:normalViewPr>
  <p:slideViewPr>
    <p:cSldViewPr snapToGrid="0" snapToObjects="1" showGuides="1">
      <p:cViewPr>
        <p:scale>
          <a:sx n="120" d="100"/>
          <a:sy n="120" d="100"/>
        </p:scale>
        <p:origin x="81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4" d="100"/>
          <a:sy n="114" d="100"/>
        </p:scale>
        <p:origin x="4200" y="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3F18C-4897-E746-B64D-6D2288B6506E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E12A4-2216-674B-B2EC-D7EAA6F8A9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922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1B5F9-3786-554C-89C6-67BEC9807503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7AF27-88D8-4748-8F3A-3BF40490EA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71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0813" y="763588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7AF27-88D8-4748-8F3A-3BF40490EAC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10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BA0E-6631-8246-B0F8-80D2A3994CCB}" type="datetimeFigureOut">
              <a:rPr kumimoji="1" lang="zh-CN" altLang="en-US" smtClean="0"/>
              <a:t>2023/9/29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1CAB-35B1-4E44-8BE6-286DD0F217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3931" y="223911"/>
            <a:ext cx="7656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Paired scRNA-seq and scATAC-seq data (from 10x Genomics </a:t>
            </a:r>
            <a:r>
              <a:rPr kumimoji="1" lang="en-US" altLang="zh-CN" b="1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Multiome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)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4" y="1143854"/>
            <a:ext cx="11841126" cy="394284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29446" y="5483425"/>
            <a:ext cx="29994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Keywords: </a:t>
            </a:r>
            <a:r>
              <a:rPr kumimoji="1" lang="en-US" altLang="zh-CN" sz="1400" dirty="0" smtClean="0">
                <a:latin typeface="Warnock Pro Semibold" charset="0"/>
                <a:ea typeface="Warnock Pro Semibold" charset="0"/>
                <a:cs typeface="Warnock Pro Semibold" charset="0"/>
              </a:rPr>
              <a:t>10x genomics </a:t>
            </a:r>
            <a:r>
              <a:rPr kumimoji="1" lang="en-US" altLang="zh-CN" sz="1400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multiome</a:t>
            </a:r>
            <a:endParaRPr kumimoji="1" lang="en-US" altLang="zh-CN" sz="1400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38695" y="6049424"/>
            <a:ext cx="2510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200">
                <a:latin typeface="Warnock Pro Semibold" charset="0"/>
                <a:ea typeface="Warnock Pro Semibold" charset="0"/>
                <a:cs typeface="Warnock Pro Semibold" charset="0"/>
              </a:rPr>
              <a:t>https://</a:t>
            </a:r>
            <a:r>
              <a:rPr kumimoji="1" lang="en-US" altLang="zh-CN" sz="1200" dirty="0" err="1">
                <a:latin typeface="Warnock Pro Semibold" charset="0"/>
                <a:ea typeface="Warnock Pro Semibold" charset="0"/>
                <a:cs typeface="Warnock Pro Semibold" charset="0"/>
              </a:rPr>
              <a:t>www.ncbi.nlm.nih.gov</a:t>
            </a:r>
            <a:r>
              <a:rPr kumimoji="1" lang="en-US" altLang="zh-CN" sz="1200" dirty="0">
                <a:latin typeface="Warnock Pro Semibold" charset="0"/>
                <a:ea typeface="Warnock Pro Semibold" charset="0"/>
                <a:cs typeface="Warnock Pro Semibold" charset="0"/>
              </a:rPr>
              <a:t>/geo/</a:t>
            </a:r>
          </a:p>
        </p:txBody>
      </p:sp>
    </p:spTree>
    <p:extLst>
      <p:ext uri="{BB962C8B-B14F-4D97-AF65-F5344CB8AC3E}">
        <p14:creationId xmlns:p14="http://schemas.microsoft.com/office/powerpoint/2010/main" val="15225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1736"/>
              </p:ext>
            </p:extLst>
          </p:nvPr>
        </p:nvGraphicFramePr>
        <p:xfrm>
          <a:off x="228599" y="1054398"/>
          <a:ext cx="11557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83"/>
                <a:gridCol w="1069745"/>
                <a:gridCol w="723073"/>
                <a:gridCol w="927100"/>
                <a:gridCol w="990600"/>
                <a:gridCol w="872756"/>
                <a:gridCol w="991317"/>
                <a:gridCol w="1079155"/>
                <a:gridCol w="941124"/>
                <a:gridCol w="1066607"/>
                <a:gridCol w="966220"/>
                <a:gridCol w="966220"/>
              </a:tblGrid>
              <a:tr h="360000"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sci-CAR 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scCAT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Paired-seq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ASTAR-seq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10x </a:t>
                      </a: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SHARE-seq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SNuBar</a:t>
                      </a:r>
                      <a:r>
                        <a:rPr lang="cs-CZ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−ARC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M2C-seq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(Pearson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correlation)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0.349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(AUROC)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0.539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478276" y="174090"/>
            <a:ext cx="105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smtClean="0">
                <a:latin typeface="Harding Text Web" charset="0"/>
                <a:ea typeface="Harding Text Web" charset="0"/>
                <a:cs typeface="Harding Text Web" charset="0"/>
              </a:rPr>
              <a:t>All-wise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643203"/>
              </p:ext>
            </p:extLst>
          </p:nvPr>
        </p:nvGraphicFramePr>
        <p:xfrm>
          <a:off x="228599" y="1054398"/>
          <a:ext cx="11557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83"/>
                <a:gridCol w="1069745"/>
                <a:gridCol w="723073"/>
                <a:gridCol w="927100"/>
                <a:gridCol w="990600"/>
                <a:gridCol w="872756"/>
                <a:gridCol w="991317"/>
                <a:gridCol w="1079155"/>
                <a:gridCol w="941124"/>
                <a:gridCol w="1066607"/>
                <a:gridCol w="966220"/>
                <a:gridCol w="966220"/>
              </a:tblGrid>
              <a:tr h="360000"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sci-CAR 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scCAT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Paired-seq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ASTAR-seq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10x </a:t>
                      </a: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SHARE-seq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SNuBar</a:t>
                      </a:r>
                      <a:r>
                        <a:rPr lang="cs-CZ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−ARC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M2C-seq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(Pearson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correlation)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0.398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(AUROC)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0.547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478275" y="174090"/>
            <a:ext cx="1124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smtClean="0">
                <a:latin typeface="Harding Text Web" charset="0"/>
                <a:ea typeface="Harding Text Web" charset="0"/>
                <a:cs typeface="Harding Text Web" charset="0"/>
              </a:rPr>
              <a:t>Cell-wise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21910"/>
              </p:ext>
            </p:extLst>
          </p:nvPr>
        </p:nvGraphicFramePr>
        <p:xfrm>
          <a:off x="228599" y="1054398"/>
          <a:ext cx="11557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83"/>
                <a:gridCol w="1069745"/>
                <a:gridCol w="723073"/>
                <a:gridCol w="927100"/>
                <a:gridCol w="990600"/>
                <a:gridCol w="872756"/>
                <a:gridCol w="991317"/>
                <a:gridCol w="1079155"/>
                <a:gridCol w="941124"/>
                <a:gridCol w="1066607"/>
                <a:gridCol w="966220"/>
                <a:gridCol w="966220"/>
              </a:tblGrid>
              <a:tr h="360000"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sci-CAR 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scCAT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Paired-seq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ASTAR-seq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10x </a:t>
                      </a: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SHARE-seq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SNuBar</a:t>
                      </a:r>
                      <a:r>
                        <a:rPr lang="cs-CZ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−ARC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M2C-seq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(Pearson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correlation)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0.0048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(AUROC)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0.50</a:t>
                      </a:r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329419" y="227253"/>
            <a:ext cx="1858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smtClean="0">
                <a:latin typeface="Harding Text Web" charset="0"/>
                <a:ea typeface="Harding Text Web" charset="0"/>
                <a:cs typeface="Harding Text Web" charset="0"/>
              </a:rPr>
              <a:t>Gene/Peak-wise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30799" y="190044"/>
            <a:ext cx="164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Future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work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60" y="3355395"/>
            <a:ext cx="7459478" cy="23160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3045" y="987889"/>
            <a:ext cx="96191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Harding Text Web" charset="0"/>
                <a:ea typeface="Harding Text Web" charset="0"/>
                <a:cs typeface="Harding Text Web" charset="0"/>
              </a:rPr>
              <a:t>Fig. 1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Overview </a:t>
            </a:r>
            <a:r>
              <a:rPr kumimoji="1" lang="en-US" altLang="zh-CN" sz="1600" b="1" dirty="0">
                <a:latin typeface="Harding Text Web" charset="0"/>
                <a:ea typeface="Harding Text Web" charset="0"/>
                <a:cs typeface="Harding Text Web" charset="0"/>
              </a:rPr>
              <a:t>of </a:t>
            </a:r>
            <a:r>
              <a:rPr kumimoji="1" lang="en-US" altLang="zh-CN" sz="1600" b="1" dirty="0" err="1" smtClean="0">
                <a:latin typeface="Harding Text Web" charset="0"/>
                <a:ea typeface="Harding Text Web" charset="0"/>
                <a:cs typeface="Harding Text Web" charset="0"/>
              </a:rPr>
              <a:t>scTranslation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Fig.2</a:t>
            </a:r>
            <a:r>
              <a:rPr kumimoji="1" lang="zh-CN" altLang="en-US" sz="1600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  </a:t>
            </a:r>
            <a:r>
              <a:rPr kumimoji="1" lang="en-US" altLang="zh-CN" sz="1600" b="1" dirty="0" err="1" smtClean="0">
                <a:latin typeface="Harding Text Web" charset="0"/>
                <a:ea typeface="Harding Text Web" charset="0"/>
                <a:cs typeface="Harding Text Web" charset="0"/>
              </a:rPr>
              <a:t>scTranslation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outperforms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other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benchmark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algorithms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across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multiple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joint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profiling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datasets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endParaRPr kumimoji="1" lang="en-US" altLang="zh-CN" sz="1600" b="1" dirty="0" smtClean="0">
              <a:latin typeface="Harding Text Web" charset="0"/>
              <a:ea typeface="Harding Text Web" charset="0"/>
              <a:cs typeface="Harding Text Web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Fig.3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endParaRPr kumimoji="1" lang="en-US" altLang="zh-CN" sz="1600" b="1" dirty="0" smtClean="0">
              <a:latin typeface="Harding Text Web" charset="0"/>
              <a:ea typeface="Harding Text Web" charset="0"/>
              <a:cs typeface="Harding Text Web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Fig.4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endParaRPr kumimoji="1" lang="en-US" altLang="zh-CN" sz="1600" b="1" dirty="0" smtClean="0">
              <a:latin typeface="Harding Text Web" charset="0"/>
              <a:ea typeface="Harding Text Web" charset="0"/>
              <a:cs typeface="Harding Text Web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 smtClean="0">
                <a:latin typeface="Harding Text Web" charset="0"/>
                <a:ea typeface="Harding Text Web" charset="0"/>
                <a:cs typeface="Harding Text Web" charset="0"/>
              </a:rPr>
              <a:t>Fig.5</a:t>
            </a:r>
            <a:r>
              <a:rPr kumimoji="1" lang="zh-CN" altLang="en-US" sz="1600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zh-CN" altLang="en-US" sz="16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endParaRPr kumimoji="1" lang="en-US" altLang="zh-CN" sz="1600" b="1" dirty="0">
              <a:latin typeface="Harding Text Web" charset="0"/>
              <a:ea typeface="Harding Text Web" charset="0"/>
              <a:cs typeface="Harding Text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8" y="658574"/>
            <a:ext cx="4153744" cy="34009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4700" y="6433767"/>
            <a:ext cx="2557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Lan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M, </a:t>
            </a:r>
            <a:r>
              <a:rPr lang="en-US" altLang="zh-CN" sz="120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 al.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Advanced Science.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2023.</a:t>
            </a:r>
            <a:endParaRPr lang="zh-CN" altLang="en-US" sz="12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1496" y="1493591"/>
            <a:ext cx="1993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7,439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bone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marrow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cells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03008" y="1033343"/>
            <a:ext cx="1328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5,207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(training)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3008" y="1486006"/>
            <a:ext cx="14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1,116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(validation)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03008" y="1905071"/>
            <a:ext cx="1328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1,116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(testing)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7105576" y="1197468"/>
            <a:ext cx="207264" cy="460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>
            <a:endCxn id="8" idx="1"/>
          </p:cNvCxnSpPr>
          <p:nvPr/>
        </p:nvCxnSpPr>
        <p:spPr>
          <a:xfrm flipV="1">
            <a:off x="7095744" y="1639895"/>
            <a:ext cx="207264" cy="15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endCxn id="9" idx="1"/>
          </p:cNvCxnSpPr>
          <p:nvPr/>
        </p:nvCxnSpPr>
        <p:spPr>
          <a:xfrm>
            <a:off x="7104888" y="1658874"/>
            <a:ext cx="198120" cy="40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120640" y="3119101"/>
            <a:ext cx="2487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189,332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peaks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&amp;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</a:t>
            </a:r>
            <a:r>
              <a:rPr lang="en-US" altLang="zh-CN" sz="14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16,466</a:t>
            </a:r>
            <a:r>
              <a:rPr lang="zh-CN" altLang="en-US" sz="14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genes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93" y="4256626"/>
            <a:ext cx="2651263" cy="19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160" y="4256626"/>
            <a:ext cx="2636266" cy="1980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746971" y="122955"/>
            <a:ext cx="4830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Single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cell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modality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translation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using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scMOG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89136" y="1524369"/>
            <a:ext cx="2983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Persad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S,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al.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Nature Biotechnology.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2023.</a:t>
            </a:r>
            <a:endParaRPr lang="zh-CN" altLang="en-US" sz="1200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170" y="4288713"/>
            <a:ext cx="2485103" cy="1980000"/>
          </a:xfrm>
          <a:prstGeom prst="rect">
            <a:avLst/>
          </a:prstGeom>
        </p:spPr>
      </p:pic>
      <p:grpSp>
        <p:nvGrpSpPr>
          <p:cNvPr id="29" name="组 28"/>
          <p:cNvGrpSpPr>
            <a:grpSpLocks noChangeAspect="1"/>
          </p:cNvGrpSpPr>
          <p:nvPr/>
        </p:nvGrpSpPr>
        <p:grpSpPr>
          <a:xfrm>
            <a:off x="139535" y="4256626"/>
            <a:ext cx="2693801" cy="1980000"/>
            <a:chOff x="3626655" y="4484865"/>
            <a:chExt cx="3217372" cy="236483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6655" y="4484865"/>
              <a:ext cx="3217372" cy="2364836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648456" y="4560781"/>
              <a:ext cx="120703" cy="175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111496" y="3686682"/>
            <a:ext cx="53126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Input</a:t>
            </a:r>
            <a:r>
              <a:rPr lang="zh-CN" altLang="en-US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data:</a:t>
            </a:r>
            <a:r>
              <a:rPr lang="zh-CN" altLang="en-US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h5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file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containing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both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RNA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and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ATAC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paired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modalities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66968" y="2493940"/>
            <a:ext cx="315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u="sng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random</a:t>
            </a:r>
            <a:r>
              <a:rPr lang="zh-CN" altLang="en-US" sz="1400" u="sng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u="sng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split?</a:t>
            </a:r>
            <a:r>
              <a:rPr lang="zh-CN" altLang="en-US" sz="1400" u="sng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clustering-based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split?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9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9920" y="969778"/>
            <a:ext cx="315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eiden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clustering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based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dataset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splitting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86868" y="1903280"/>
            <a:ext cx="1993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7,439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bone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marrow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cells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78380" y="1443032"/>
            <a:ext cx="1328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5,564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(training)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8380" y="1895695"/>
            <a:ext cx="14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1,116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(validation)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78380" y="2314760"/>
            <a:ext cx="1328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7,59</a:t>
            </a:r>
            <a:r>
              <a:rPr lang="zh-CN" altLang="en-US" sz="1400" dirty="0" smtClean="0"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latin typeface="Warnock Pro" charset="0"/>
                <a:ea typeface="Warnock Pro" charset="0"/>
                <a:cs typeface="Warnock Pro" charset="0"/>
              </a:rPr>
              <a:t>(testing)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6271116" y="1604427"/>
            <a:ext cx="207264" cy="460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6271116" y="2041117"/>
            <a:ext cx="207264" cy="15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6280260" y="2068563"/>
            <a:ext cx="198120" cy="40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612889" y="2881939"/>
            <a:ext cx="2983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Persad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S,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al.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Nature Biotechnology.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2023.</a:t>
            </a:r>
            <a:endParaRPr lang="zh-CN" altLang="en-US" sz="1200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8" y="3797299"/>
            <a:ext cx="2622857" cy="19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36" y="3797299"/>
            <a:ext cx="2565714" cy="19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737350" y="6093422"/>
            <a:ext cx="893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BABEL</a:t>
            </a:r>
            <a:endParaRPr lang="zh-CN" altLang="en-US" sz="1600" b="1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2307841" y="6032782"/>
            <a:ext cx="16930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317" y="3797299"/>
            <a:ext cx="2667217" cy="198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75" y="3797299"/>
            <a:ext cx="2596501" cy="1980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717601" y="6093422"/>
            <a:ext cx="893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scMOG</a:t>
            </a:r>
            <a:endParaRPr lang="zh-CN" altLang="en-US" sz="1600" b="1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8317952" y="6032782"/>
            <a:ext cx="16930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916221" y="145273"/>
            <a:ext cx="6124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Single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cell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modality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translation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using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BABEL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and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scMOG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/>
          <a:srcRect t="43086"/>
          <a:stretch/>
        </p:blipFill>
        <p:spPr>
          <a:xfrm>
            <a:off x="8005288" y="1100465"/>
            <a:ext cx="4153744" cy="193558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762455" y="6484297"/>
            <a:ext cx="2557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Lan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M, </a:t>
            </a:r>
            <a:r>
              <a:rPr lang="en-US" altLang="zh-CN" sz="120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 al.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Advanced Science.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2023.</a:t>
            </a:r>
            <a:endParaRPr lang="zh-CN" altLang="en-US" sz="1200" dirty="0">
              <a:latin typeface="Warnock Pro" charset="0"/>
              <a:ea typeface="Warnock Pro" charset="0"/>
              <a:cs typeface="Warnock Pro" charset="0"/>
            </a:endParaRPr>
          </a:p>
        </p:txBody>
      </p:sp>
      <p:grpSp>
        <p:nvGrpSpPr>
          <p:cNvPr id="24" name="组 23"/>
          <p:cNvGrpSpPr>
            <a:grpSpLocks noChangeAspect="1"/>
          </p:cNvGrpSpPr>
          <p:nvPr/>
        </p:nvGrpSpPr>
        <p:grpSpPr>
          <a:xfrm>
            <a:off x="128540" y="971665"/>
            <a:ext cx="4027765" cy="2160000"/>
            <a:chOff x="-723387" y="-545528"/>
            <a:chExt cx="12077700" cy="6477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723387" y="-545528"/>
              <a:ext cx="12077700" cy="64770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-637953" y="0"/>
              <a:ext cx="637953" cy="574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263053" y="6484297"/>
            <a:ext cx="1842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Wu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KE,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al. PNAS. 2021.</a:t>
            </a:r>
            <a:endParaRPr lang="zh-CN" altLang="en-US" sz="1200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244336" y="754915"/>
            <a:ext cx="3675888" cy="257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35" t="5629" r="40195" b="26186"/>
          <a:stretch/>
        </p:blipFill>
        <p:spPr>
          <a:xfrm>
            <a:off x="389357" y="920008"/>
            <a:ext cx="4225717" cy="34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099" t="74021" r="42987" b="1136"/>
          <a:stretch/>
        </p:blipFill>
        <p:spPr>
          <a:xfrm>
            <a:off x="389357" y="4547502"/>
            <a:ext cx="4079232" cy="126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58085" y="170316"/>
            <a:ext cx="5106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Single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cell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modality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translation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using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Polarbear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7363" y="6198891"/>
            <a:ext cx="37032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Zhang R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,</a:t>
            </a:r>
            <a:r>
              <a:rPr lang="zh-CN" altLang="en-US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et</a:t>
            </a:r>
            <a:r>
              <a:rPr lang="zh-CN" altLang="en-US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al</a:t>
            </a:r>
            <a:r>
              <a:rPr lang="zh-CN" altLang="en-US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. Journal of Computational Biology. 2022.</a:t>
            </a:r>
            <a:endParaRPr lang="en-US" altLang="zh-CN" sz="1200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267596"/>
              </p:ext>
            </p:extLst>
          </p:nvPr>
        </p:nvGraphicFramePr>
        <p:xfrm>
          <a:off x="4837175" y="1502513"/>
          <a:ext cx="7068312" cy="155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585"/>
                <a:gridCol w="978408"/>
                <a:gridCol w="969264"/>
                <a:gridCol w="1243584"/>
                <a:gridCol w="1490471"/>
              </a:tblGrid>
              <a:tr h="263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Training</a:t>
                      </a:r>
                      <a:r>
                        <a:rPr lang="zh-CN" altLang="en-US" sz="1200" kern="1200" baseline="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baseline="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tep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Total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epoch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Total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time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Time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per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epoch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Input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cell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number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7802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1.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scATAC-seq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-&gt;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scATAC-seq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162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13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5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min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170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,</a:t>
                      </a: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442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85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2.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scRNA-seq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-&gt;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scRNA-seq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88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4.5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2.5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min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160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,</a:t>
                      </a: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796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</a:tr>
              <a:tr h="3566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3.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scATAC-seq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-&gt;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scRNA-seq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98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0.5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20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10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,</a:t>
                      </a: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309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noFill/>
                  </a:tcPr>
                </a:tc>
              </a:tr>
              <a:tr h="263008"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4.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scRNA-seq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-&gt;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 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scATAC-seq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98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0.5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h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20</a:t>
                      </a:r>
                      <a:r>
                        <a:rPr lang="zh-CN" altLang="en-US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 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s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10</a:t>
                      </a:r>
                      <a:r>
                        <a:rPr lang="en-U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,</a:t>
                      </a:r>
                      <a:r>
                        <a:rPr lang="is-IS" altLang="zh-CN" sz="1200" kern="1200" dirty="0" smtClean="0">
                          <a:solidFill>
                            <a:srgbClr val="222222"/>
                          </a:solidFill>
                          <a:latin typeface="Warnock Pro" charset="0"/>
                          <a:ea typeface="Warnock Pro" charset="0"/>
                          <a:cs typeface="Warnock Pro" charset="0"/>
                        </a:rPr>
                        <a:t>309</a:t>
                      </a:r>
                      <a:endParaRPr lang="zh-CN" altLang="en-US" sz="1200" kern="1200" dirty="0">
                        <a:solidFill>
                          <a:srgbClr val="222222"/>
                        </a:solidFill>
                        <a:latin typeface="Warnock Pro" charset="0"/>
                        <a:ea typeface="Warnock Pro" charset="0"/>
                        <a:cs typeface="Warnock Pro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5405577" y="997094"/>
            <a:ext cx="5931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Tissue</a:t>
            </a:r>
            <a:r>
              <a:rPr lang="en-US" altLang="zh-CN" sz="140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 adult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mouse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brains 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    </a:t>
            </a:r>
            <a:r>
              <a:rPr lang="en-US" altLang="zh-CN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Peak number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189,332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    </a:t>
            </a:r>
            <a:r>
              <a:rPr lang="en-US" altLang="zh-CN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Gene</a:t>
            </a:r>
            <a:r>
              <a:rPr lang="zh-CN" altLang="en-US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number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</a:t>
            </a:r>
            <a:r>
              <a:rPr lang="zh-CN" altLang="en-US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4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16,466</a:t>
            </a:r>
            <a:endParaRPr lang="zh-CN" altLang="en-US" sz="1400" dirty="0"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1799" y="3190863"/>
            <a:ext cx="35990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(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GPU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number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1</a:t>
            </a:r>
            <a:r>
              <a:rPr lang="zh-CN" altLang="en-US" sz="1200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Memory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65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GB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  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Batch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size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:</a:t>
            </a:r>
            <a:r>
              <a:rPr lang="zh-CN" altLang="en-US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512)</a:t>
            </a:r>
            <a:endParaRPr lang="zh-CN" altLang="en-US" sz="12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308" y="3881629"/>
            <a:ext cx="3008571" cy="21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39" y="3881629"/>
            <a:ext cx="290838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608"/>
            <a:ext cx="12192000" cy="876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93011" y="2154040"/>
            <a:ext cx="2405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SNARE-seq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(from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Kun </a:t>
            </a:r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Zhang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lab)</a:t>
            </a:r>
            <a:endParaRPr lang="zh-CN" altLang="en-US" sz="1200" b="1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26732" y="223911"/>
            <a:ext cx="8138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Paired scRNA-seq and scATAC-seq data (from SNARE-seq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and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SHARE-seq)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31266" y="4071034"/>
            <a:ext cx="2929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SHARE-seq</a:t>
            </a:r>
            <a:r>
              <a:rPr lang="zh-CN" altLang="en-US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(from</a:t>
            </a:r>
            <a:r>
              <a:rPr lang="zh-CN" altLang="en-US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Jason D. </a:t>
            </a:r>
            <a:r>
              <a:rPr lang="en-US" altLang="zh-CN" sz="1200" b="1" dirty="0" err="1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Buenrostro</a:t>
            </a:r>
            <a:r>
              <a:rPr lang="zh-CN" altLang="en-US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lab)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7690"/>
            <a:ext cx="12192000" cy="9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396"/>
            <a:ext cx="12192000" cy="439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26732" y="223911"/>
            <a:ext cx="8138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Paired scRNA-seq and scATAC-seq data (from </a:t>
            </a:r>
            <a:r>
              <a:rPr kumimoji="1" lang="en-US" altLang="zh-CN" b="1" dirty="0" err="1" smtClean="0">
                <a:latin typeface="Warnock Pro Semibold" charset="0"/>
                <a:ea typeface="Warnock Pro Semibold" charset="0"/>
                <a:cs typeface="Warnock Pro Semibold" charset="0"/>
              </a:rPr>
              <a:t>sci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-CAR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and</a:t>
            </a:r>
            <a:r>
              <a:rPr kumimoji="1" lang="zh-CN" altLang="en-US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 </a:t>
            </a:r>
            <a:r>
              <a:rPr kumimoji="1" lang="en-US" altLang="zh-CN" b="1" dirty="0" smtClean="0">
                <a:latin typeface="Warnock Pro Semibold" charset="0"/>
                <a:ea typeface="Warnock Pro Semibold" charset="0"/>
                <a:cs typeface="Warnock Pro Semibold" charset="0"/>
              </a:rPr>
              <a:t>Paired-seq)</a:t>
            </a:r>
            <a:endParaRPr kumimoji="1" lang="en-US" altLang="zh-CN" b="1" dirty="0">
              <a:latin typeface="Warnock Pro Semibold" charset="0"/>
              <a:ea typeface="Warnock Pro Semibold" charset="0"/>
              <a:cs typeface="Warnock Pro Semi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5408" y="1957394"/>
            <a:ext cx="22926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sci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-CAR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(from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Jay </a:t>
            </a:r>
            <a:r>
              <a:rPr lang="en-US" altLang="zh-CN" sz="1200" b="1" dirty="0" err="1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Shendure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lab)</a:t>
            </a:r>
            <a:endParaRPr lang="zh-CN" altLang="en-US" sz="1200" b="1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0353"/>
            <a:ext cx="12192000" cy="8058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3564" y="3947738"/>
            <a:ext cx="2176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Paired-seq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(from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Bing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Ren</a:t>
            </a:r>
            <a:r>
              <a:rPr lang="zh-CN" altLang="en-US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 </a:t>
            </a:r>
            <a:r>
              <a:rPr lang="en-US" altLang="zh-CN" sz="1200" b="1" dirty="0" smtClean="0">
                <a:solidFill>
                  <a:srgbClr val="222222"/>
                </a:solidFill>
                <a:latin typeface="Warnock Pro" charset="0"/>
                <a:ea typeface="Warnock Pro" charset="0"/>
                <a:cs typeface="Warnock Pro" charset="0"/>
              </a:rPr>
              <a:t>lab)</a:t>
            </a:r>
            <a:endParaRPr lang="zh-CN" altLang="en-US" sz="1200" b="1" dirty="0">
              <a:solidFill>
                <a:srgbClr val="222222"/>
              </a:solidFill>
              <a:latin typeface="Warnock Pro" charset="0"/>
              <a:ea typeface="Warnock Pro" charset="0"/>
              <a:cs typeface="Warnock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70481" y="189841"/>
            <a:ext cx="4700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arding Text Web" charset="0"/>
                <a:ea typeface="Harding Text Web" charset="0"/>
                <a:cs typeface="Harding Text Web" charset="0"/>
              </a:rPr>
              <a:t>Paired scRNA-seq and </a:t>
            </a:r>
            <a:r>
              <a:rPr kumimoji="1" lang="en-US" altLang="zh-CN" b="1" smtClean="0">
                <a:latin typeface="Harding Text Web" charset="0"/>
                <a:ea typeface="Harding Text Web" charset="0"/>
                <a:cs typeface="Harding Text Web" charset="0"/>
              </a:rPr>
              <a:t>scATAC-seq datasets</a:t>
            </a:r>
            <a:endParaRPr kumimoji="1" lang="en-US" altLang="zh-CN" b="1" dirty="0">
              <a:latin typeface="Harding Text Web" charset="0"/>
              <a:ea typeface="Harding Text Web" charset="0"/>
              <a:cs typeface="Harding Text Web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5184" y="1307268"/>
            <a:ext cx="2410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scCAT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-seq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BGI-Shenzhen)</a:t>
            </a:r>
            <a:endParaRPr lang="zh-CN" altLang="en-US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87364" y="2187223"/>
            <a:ext cx="2666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ASTAR-seq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Yuin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-Han </a:t>
            </a:r>
            <a:r>
              <a:rPr lang="en-US" altLang="zh-CN" sz="1200" dirty="0" err="1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Loh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lab)</a:t>
            </a:r>
            <a:endParaRPr lang="zh-CN" altLang="en-US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" y="754634"/>
            <a:ext cx="11598423" cy="5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2" y="1724678"/>
            <a:ext cx="11938079" cy="47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4" y="2641662"/>
            <a:ext cx="11783755" cy="684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76844" y="3276901"/>
            <a:ext cx="2287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ISSAAC-seq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Xi Chen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lab)</a:t>
            </a:r>
            <a:endParaRPr lang="zh-CN" altLang="en-US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93" y="3757921"/>
            <a:ext cx="11641416" cy="684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852608" y="4318143"/>
            <a:ext cx="2535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M2C-seq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X. </a:t>
            </a:r>
            <a:r>
              <a:rPr lang="en-US" altLang="zh-CN" sz="1200" dirty="0" err="1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Sunney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Xie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lab)</a:t>
            </a:r>
            <a:endParaRPr lang="zh-CN" altLang="en-US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64658" y="5332744"/>
            <a:ext cx="3111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altLang="zh-CN" sz="1200" dirty="0" err="1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SNuBar</a:t>
            </a:r>
            <a:r>
              <a:rPr lang="cs-CZ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−</a:t>
            </a:r>
            <a:r>
              <a:rPr lang="cs-CZ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ARC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Nicholas 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E. </a:t>
            </a:r>
            <a:r>
              <a:rPr lang="en-US" altLang="zh-CN" sz="1200" dirty="0" err="1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Navin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lab)</a:t>
            </a:r>
            <a:r>
              <a:rPr lang="cs-CZ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endParaRPr lang="cs-CZ" altLang="zh-CN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39562" y="6443265"/>
            <a:ext cx="3961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Joint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scATAC-seq/scRNA-seq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(from</a:t>
            </a:r>
            <a:r>
              <a:rPr lang="zh-CN" altLang="en-US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Paul C. </a:t>
            </a:r>
            <a:r>
              <a:rPr lang="en-US" altLang="zh-CN" sz="1200" dirty="0" err="1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Blainey</a:t>
            </a:r>
            <a:r>
              <a:rPr lang="en-US" altLang="zh-CN" sz="1200" dirty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lab)</a:t>
            </a:r>
            <a:r>
              <a:rPr lang="cs-CZ" altLang="zh-CN" sz="1200" dirty="0" smtClean="0">
                <a:solidFill>
                  <a:srgbClr val="222222"/>
                </a:solidFill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endParaRPr lang="cs-CZ" altLang="zh-CN" sz="1200" dirty="0">
              <a:solidFill>
                <a:srgbClr val="222222"/>
              </a:solidFill>
              <a:latin typeface="Harding Text Web" charset="0"/>
              <a:ea typeface="Harding Text Web" charset="0"/>
              <a:cs typeface="Harding Text Web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9" y="4756621"/>
            <a:ext cx="11801605" cy="57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38" y="5826818"/>
            <a:ext cx="11685526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9344"/>
              </p:ext>
            </p:extLst>
          </p:nvPr>
        </p:nvGraphicFramePr>
        <p:xfrm>
          <a:off x="381000" y="943380"/>
          <a:ext cx="113538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127"/>
                <a:gridCol w="1034857"/>
                <a:gridCol w="8100816"/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Method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Date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Reference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sci</a:t>
                      </a:r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-CAR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2018.08.30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Joint profiling of chromatin accessibility and gene expression in thousands of single cells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 smtClean="0">
                          <a:solidFill>
                            <a:srgbClr val="222222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scCAT</a:t>
                      </a:r>
                      <a:r>
                        <a:rPr lang="en-US" altLang="zh-CN" sz="1200" dirty="0" smtClean="0">
                          <a:solidFill>
                            <a:srgbClr val="222222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-seq</a:t>
                      </a:r>
                      <a:endParaRPr lang="zh-CN" altLang="en-US" sz="1200" dirty="0" smtClean="0">
                        <a:solidFill>
                          <a:srgbClr val="222222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2019.01.28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Deconvolution of single-cell multi-omics layers reveals regulatory heterogeneity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222222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Joint scATAC-seq/scRNA-seq</a:t>
                      </a:r>
                      <a:endParaRPr lang="zh-CN" altLang="en-US" sz="1200" dirty="0" smtClean="0">
                        <a:solidFill>
                          <a:srgbClr val="222222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2019.08.28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Simultaneous Profiling of Gene Expression and Chromatin Accessibility in Single Cells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222222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SNARE-seq</a:t>
                      </a:r>
                      <a:endParaRPr lang="zh-CN" altLang="en-US" sz="1200" dirty="0" smtClean="0">
                        <a:solidFill>
                          <a:srgbClr val="222222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2019.10.14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High-throughput sequencing of the transcriptome and chromatin accessibility in the same cell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222222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Paired-seq</a:t>
                      </a:r>
                      <a:endParaRPr lang="zh-CN" altLang="en-US" sz="1200" dirty="0" smtClean="0">
                        <a:solidFill>
                          <a:srgbClr val="222222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2019.11.06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An ultra high-throughput method for single-cell joint analysis of open chromatin and transcriptome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ASTAR-seq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2020.07.22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Parallel bimodal single-cell sequencing of transcriptome and chromatin accessibility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10x</a:t>
                      </a:r>
                      <a:r>
                        <a:rPr lang="zh-CN" altLang="en-US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200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2020.08.07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u="sng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https://www.10xgenomics.com/products/single-cell-</a:t>
                      </a:r>
                      <a:r>
                        <a:rPr lang="en-US" altLang="zh-CN" sz="1100" u="sng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r>
                        <a:rPr lang="en-US" altLang="zh-CN" sz="1100" u="sng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</a:t>
                      </a:r>
                      <a:r>
                        <a:rPr lang="en-US" altLang="zh-CN" sz="1100" u="sng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  <a:r>
                        <a:rPr lang="en-US" altLang="zh-CN" sz="1100" u="sng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-plus-gene-expression</a:t>
                      </a:r>
                      <a:endParaRPr lang="zh-CN" altLang="en-US" sz="1100" u="sng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SHARE-seq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2020.10.23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Chromatin Potential Identified by Shared Single-Cell Profiling of RNA and Chromatin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cs-CZ" altLang="zh-CN" sz="1200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SNuBar</a:t>
                      </a:r>
                      <a:r>
                        <a:rPr lang="cs-CZ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−ARC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2021.10.21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Simple oligonucleotide-based multiplexing of single-cell chromatin accessibility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2022.09.15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 enables sensitive and flexible multimodal profiling of chromatin accessibility and gene expression in single cells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M2C-seq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2022.09.26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Highly sensitive single-cell chromatin accessibility assay and transcriptome </a:t>
                      </a:r>
                      <a:r>
                        <a:rPr lang="en-US" altLang="zh-CN" sz="1100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coassay</a:t>
                      </a:r>
                      <a:r>
                        <a:rPr lang="en-US" altLang="zh-CN" sz="110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with METATAC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325981" y="253341"/>
            <a:ext cx="5970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Harding Text Web" charset="0"/>
                <a:ea typeface="Harding Text Web" charset="0"/>
                <a:cs typeface="Harding Text Web" charset="0"/>
              </a:rPr>
              <a:t>List</a:t>
            </a:r>
            <a:r>
              <a:rPr kumimoji="1" lang="zh-CN" altLang="en-US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 smtClean="0">
                <a:latin typeface="Harding Text Web" charset="0"/>
                <a:ea typeface="Harding Text Web" charset="0"/>
                <a:cs typeface="Harding Text Web" charset="0"/>
              </a:rPr>
              <a:t>of</a:t>
            </a:r>
            <a:r>
              <a:rPr kumimoji="1" lang="zh-CN" altLang="en-US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 smtClean="0">
                <a:latin typeface="Harding Text Web" charset="0"/>
                <a:ea typeface="Harding Text Web" charset="0"/>
                <a:cs typeface="Harding Text Web" charset="0"/>
              </a:rPr>
              <a:t>paired scRNA-seq and scATAC-seq technologies</a:t>
            </a:r>
            <a:endParaRPr kumimoji="1" lang="en-US" altLang="zh-CN" b="1" dirty="0">
              <a:latin typeface="Harding Text Web" charset="0"/>
              <a:ea typeface="Harding Text Web" charset="0"/>
              <a:cs typeface="Harding Text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1777"/>
              </p:ext>
            </p:extLst>
          </p:nvPr>
        </p:nvGraphicFramePr>
        <p:xfrm>
          <a:off x="228599" y="1054398"/>
          <a:ext cx="11557000" cy="39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83"/>
                <a:gridCol w="1069745"/>
                <a:gridCol w="723073"/>
                <a:gridCol w="927100"/>
                <a:gridCol w="990600"/>
                <a:gridCol w="872756"/>
                <a:gridCol w="991317"/>
                <a:gridCol w="1079155"/>
                <a:gridCol w="941124"/>
                <a:gridCol w="1066607"/>
                <a:gridCol w="966220"/>
                <a:gridCol w="966220"/>
              </a:tblGrid>
              <a:tr h="360000"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sci-CAR 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scCAT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Paired-seq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ASTAR-seq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10x </a:t>
                      </a:r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Multiome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SHARE-seq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SNuBar</a:t>
                      </a:r>
                      <a:r>
                        <a:rPr lang="cs-CZ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−ARC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ISSAAC-seq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M2C-seq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(Pearson</a:t>
                      </a:r>
                      <a:r>
                        <a:rPr lang="zh-CN" altLang="en-US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correlation)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…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rowSpan="5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RNA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&gt;</a:t>
                      </a:r>
                      <a:r>
                        <a:rPr lang="zh-CN" altLang="en-US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 </a:t>
                      </a: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ATAC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sz="1100" b="1" baseline="0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(AUROC)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scTranslation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…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BABEL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Polarbear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err="1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scMOG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 vMerge="1">
                  <a:txBody>
                    <a:bodyPr/>
                    <a:lstStyle/>
                    <a:p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 smtClean="0">
                          <a:solidFill>
                            <a:schemeClr val="tx1"/>
                          </a:solidFill>
                          <a:latin typeface="Harding Text Web" charset="0"/>
                          <a:ea typeface="Harding Text Web" charset="0"/>
                          <a:cs typeface="Harding Text Web" charset="0"/>
                        </a:rPr>
                        <a:t>CMOT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b="1" dirty="0">
                        <a:solidFill>
                          <a:schemeClr val="tx1"/>
                        </a:solidFill>
                        <a:latin typeface="Harding Text Web" charset="0"/>
                        <a:ea typeface="Harding Text Web" charset="0"/>
                        <a:cs typeface="Harding Text Web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1112393" y="248518"/>
            <a:ext cx="10114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 err="1">
                <a:latin typeface="Harding Text Web" charset="0"/>
                <a:ea typeface="Harding Text Web" charset="0"/>
                <a:cs typeface="Harding Text Web" charset="0"/>
              </a:rPr>
              <a:t>scTranslation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outperforms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other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benchmark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algorithms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across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multiple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joint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profiling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kumimoji="1" lang="en-US" altLang="zh-CN" b="1" dirty="0">
                <a:latin typeface="Harding Text Web" charset="0"/>
                <a:ea typeface="Harding Text Web" charset="0"/>
                <a:cs typeface="Harding Text Web" charset="0"/>
              </a:rPr>
              <a:t>datasets</a:t>
            </a:r>
            <a:r>
              <a:rPr kumimoji="1" lang="zh-CN" altLang="en-US" b="1" dirty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16323" y="5606534"/>
            <a:ext cx="4153701" cy="53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Homo sapiens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&amp;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Mus </a:t>
            </a:r>
            <a:r>
              <a:rPr lang="en-US" altLang="zh-CN" sz="1200" b="1" dirty="0" err="1" smtClean="0">
                <a:latin typeface="Harding Text Web" charset="0"/>
                <a:ea typeface="Harding Text Web" charset="0"/>
                <a:cs typeface="Harding Text Web" charset="0"/>
              </a:rPr>
              <a:t>musculus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?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altLang="zh-CN" sz="1200" b="1" dirty="0" err="1" smtClean="0">
                <a:latin typeface="Harding Text Web" charset="0"/>
                <a:ea typeface="Harding Text Web" charset="0"/>
                <a:cs typeface="Harding Text Web" charset="0"/>
              </a:rPr>
              <a:t>Polarbear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provides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only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mouse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data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for</a:t>
            </a:r>
            <a:r>
              <a:rPr lang="zh-CN" altLang="en-US" sz="1200" b="1" dirty="0" smtClean="0">
                <a:latin typeface="Harding Text Web" charset="0"/>
                <a:ea typeface="Harding Text Web" charset="0"/>
                <a:cs typeface="Harding Text Web" charset="0"/>
              </a:rPr>
              <a:t>  </a:t>
            </a:r>
            <a:r>
              <a:rPr lang="en-US" altLang="zh-CN" sz="1200" b="1" dirty="0" smtClean="0">
                <a:latin typeface="Harding Text Web" charset="0"/>
                <a:ea typeface="Harding Text Web" charset="0"/>
                <a:cs typeface="Harding Text Web" charset="0"/>
              </a:rPr>
              <a:t>pre-training?</a:t>
            </a:r>
            <a:endParaRPr lang="zh-CN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921756" y="5430620"/>
            <a:ext cx="2106667" cy="887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latin typeface="Harding Text Web" charset="0"/>
                <a:ea typeface="Harding Text Web" charset="0"/>
                <a:cs typeface="Harding Text Web" charset="0"/>
              </a:rPr>
              <a:t>model_no_pre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-train</a:t>
            </a:r>
          </a:p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latin typeface="Harding Text Web" charset="0"/>
                <a:ea typeface="Harding Text Web" charset="0"/>
                <a:cs typeface="Harding Text Web" charset="0"/>
              </a:rPr>
              <a:t>model_with_pre-train_small</a:t>
            </a:r>
            <a:endParaRPr lang="en-US" altLang="zh-CN" sz="1200" dirty="0" smtClean="0">
              <a:latin typeface="Harding Text Web" charset="0"/>
              <a:ea typeface="Harding Text Web" charset="0"/>
              <a:cs typeface="Harding Text Web" charset="0"/>
            </a:endParaRPr>
          </a:p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>
                <a:latin typeface="Harding Text Web" charset="0"/>
                <a:ea typeface="Harding Text Web" charset="0"/>
                <a:cs typeface="Harding Text Web" charset="0"/>
              </a:rPr>
              <a:t>model_with_pre-train_large</a:t>
            </a:r>
            <a:endParaRPr lang="en-US" altLang="zh-CN" sz="1200" dirty="0" smtClean="0">
              <a:latin typeface="Harding Text Web" charset="0"/>
              <a:ea typeface="Harding Text Web" charset="0"/>
              <a:cs typeface="Harding Text Web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9176" y="6318235"/>
            <a:ext cx="342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keep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train/test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splits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the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same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for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all</a:t>
            </a:r>
            <a:r>
              <a:rPr lang="zh-CN" altLang="en-US" sz="1200" dirty="0" smtClean="0">
                <a:latin typeface="Harding Text Web" charset="0"/>
                <a:ea typeface="Harding Text Web" charset="0"/>
                <a:cs typeface="Harding Text Web" charset="0"/>
              </a:rPr>
              <a:t> </a:t>
            </a:r>
            <a:r>
              <a:rPr lang="en-US" altLang="zh-CN" sz="1200" dirty="0" smtClean="0">
                <a:latin typeface="Harding Text Web" charset="0"/>
                <a:ea typeface="Harding Text Web" charset="0"/>
                <a:cs typeface="Harding Text Web" charset="0"/>
              </a:rPr>
              <a:t>methods!</a:t>
            </a:r>
          </a:p>
        </p:txBody>
      </p:sp>
    </p:spTree>
    <p:extLst>
      <p:ext uri="{BB962C8B-B14F-4D97-AF65-F5344CB8AC3E}">
        <p14:creationId xmlns:p14="http://schemas.microsoft.com/office/powerpoint/2010/main" val="211032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26665</TotalTime>
  <Words>739</Words>
  <Application>Microsoft Macintosh PowerPoint</Application>
  <PresentationFormat>宽屏</PresentationFormat>
  <Paragraphs>224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DengXian</vt:lpstr>
      <vt:lpstr>DengXian Light</vt:lpstr>
      <vt:lpstr>Harding Text Web</vt:lpstr>
      <vt:lpstr>Warnock Pro</vt:lpstr>
      <vt:lpstr>Warnock Pro Semibold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Luz</dc:creator>
  <cp:lastModifiedBy>Luz</cp:lastModifiedBy>
  <cp:revision>378</cp:revision>
  <cp:lastPrinted>2023-07-23T23:02:34Z</cp:lastPrinted>
  <dcterms:created xsi:type="dcterms:W3CDTF">2023-06-27T07:50:01Z</dcterms:created>
  <dcterms:modified xsi:type="dcterms:W3CDTF">2023-09-29T03:58:35Z</dcterms:modified>
</cp:coreProperties>
</file>